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Tahoma"/>
      <p:regular r:id="rId26"/>
      <p:bold r:id="rId27"/>
    </p:embeddedFont>
    <p:embeddedFont>
      <p:font typeface="Roboto Mono"/>
      <p:regular r:id="rId28"/>
      <p:bold r:id="rId29"/>
      <p:italic r:id="rId30"/>
      <p:boldItalic r:id="rId31"/>
    </p:embeddedFont>
    <p:embeddedFont>
      <p:font typeface="Century Gothic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Tahoma-regular.fntdata"/><Relationship Id="rId25" Type="http://schemas.openxmlformats.org/officeDocument/2006/relationships/slide" Target="slides/slide20.xml"/><Relationship Id="rId28" Type="http://schemas.openxmlformats.org/officeDocument/2006/relationships/font" Target="fonts/RobotoMono-regular.fntdata"/><Relationship Id="rId27" Type="http://schemas.openxmlformats.org/officeDocument/2006/relationships/font" Target="fonts/Tahom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boldItalic.fntdata"/><Relationship Id="rId30" Type="http://schemas.openxmlformats.org/officeDocument/2006/relationships/font" Target="fonts/RobotoMono-italic.fntdata"/><Relationship Id="rId11" Type="http://schemas.openxmlformats.org/officeDocument/2006/relationships/slide" Target="slides/slide6.xml"/><Relationship Id="rId33" Type="http://schemas.openxmlformats.org/officeDocument/2006/relationships/font" Target="fonts/CenturyGothic-bold.fntdata"/><Relationship Id="rId10" Type="http://schemas.openxmlformats.org/officeDocument/2006/relationships/slide" Target="slides/slide5.xml"/><Relationship Id="rId32" Type="http://schemas.openxmlformats.org/officeDocument/2006/relationships/font" Target="fonts/CenturyGothic-regular.fntdata"/><Relationship Id="rId13" Type="http://schemas.openxmlformats.org/officeDocument/2006/relationships/slide" Target="slides/slide8.xml"/><Relationship Id="rId35" Type="http://schemas.openxmlformats.org/officeDocument/2006/relationships/font" Target="fonts/CenturyGothic-boldItalic.fntdata"/><Relationship Id="rId12" Type="http://schemas.openxmlformats.org/officeDocument/2006/relationships/slide" Target="slides/slide7.xml"/><Relationship Id="rId34" Type="http://schemas.openxmlformats.org/officeDocument/2006/relationships/font" Target="fonts/CenturyGothic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" name="Google Shape;4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33ccfdc3b3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333ccfdc3b3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33ccfdc3b3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333ccfdc3b3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a1c0c92064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a1c0c92064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a1c0c9206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a1c0c9206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a1c0c9206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a1c0c9206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a1c0c9206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a1c0c9206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a1c0c9206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a1c0c9206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a1c0c92064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a1c0c92064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990d28cd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990d28cd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33ccfdc3b3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333ccfdc3b3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a1c0c92064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g3a1c0c9206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33ccfdc3b3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333ccfdc3b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a1c0c9206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a1c0c9206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3ccfdc3b3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333ccfdc3b3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33ccfdc3b3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333ccfdc3b3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33ccfdc3b3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333ccfdc3b3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a1c0c92064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a1c0c92064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1">
  <p:cSld name="CUSTOM_1_1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2"/>
          <p:cNvPicPr preferRelativeResize="0"/>
          <p:nvPr/>
        </p:nvPicPr>
        <p:blipFill rotWithShape="1">
          <a:blip r:embed="rId3">
            <a:alphaModFix/>
          </a:blip>
          <a:srcRect b="30492" l="0" r="0" t="0"/>
          <a:stretch/>
        </p:blipFill>
        <p:spPr>
          <a:xfrm>
            <a:off x="556524" y="977750"/>
            <a:ext cx="3825572" cy="882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10;p2"/>
          <p:cNvCxnSpPr/>
          <p:nvPr/>
        </p:nvCxnSpPr>
        <p:spPr>
          <a:xfrm>
            <a:off x="556513" y="2146371"/>
            <a:ext cx="6787200" cy="0"/>
          </a:xfrm>
          <a:prstGeom prst="straightConnector1">
            <a:avLst/>
          </a:prstGeom>
          <a:noFill/>
          <a:ln cap="flat" cmpd="sng" w="9525">
            <a:solidFill>
              <a:srgbClr val="D6469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56525" y="2491850"/>
            <a:ext cx="67872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1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lide with black logo 1 3">
  <p:cSld name="TITLE_AND_TWO_COLUMNS_1_6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Tahoma"/>
              <a:buNone/>
              <a:defRPr b="1" i="0" sz="21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cxnSp>
        <p:nvCxnSpPr>
          <p:cNvPr id="14" name="Google Shape;14;p3"/>
          <p:cNvCxnSpPr/>
          <p:nvPr/>
        </p:nvCxnSpPr>
        <p:spPr>
          <a:xfrm>
            <a:off x="0" y="640900"/>
            <a:ext cx="1563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med" w="med" type="diamond"/>
          </a:ln>
        </p:spPr>
      </p:cxnSp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b="38380" l="0" r="0" t="37945"/>
          <a:stretch/>
        </p:blipFill>
        <p:spPr>
          <a:xfrm>
            <a:off x="7548480" y="127007"/>
            <a:ext cx="1463649" cy="346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with Black logo 1 1 1 1 1 1 1 2 1 2 1 1 2">
  <p:cSld name="CUSTOM_6_1_1_1_1_1_1_1_2_1_2_1_1_2">
    <p:bg>
      <p:bgPr>
        <a:noFill/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623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4"/>
          <p:cNvPicPr preferRelativeResize="0"/>
          <p:nvPr/>
        </p:nvPicPr>
        <p:blipFill rotWithShape="1">
          <a:blip r:embed="rId3">
            <a:alphaModFix/>
          </a:blip>
          <a:srcRect b="38380" l="0" r="0" t="37945"/>
          <a:stretch/>
        </p:blipFill>
        <p:spPr>
          <a:xfrm>
            <a:off x="7548480" y="127007"/>
            <a:ext cx="1463649" cy="346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without Title">
  <p:cSld name="Title Slide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5"/>
          <p:cNvPicPr preferRelativeResize="0"/>
          <p:nvPr/>
        </p:nvPicPr>
        <p:blipFill rotWithShape="1">
          <a:blip r:embed="rId2">
            <a:alphaModFix/>
          </a:blip>
          <a:srcRect b="38380" l="0" r="0" t="37945"/>
          <a:stretch/>
        </p:blipFill>
        <p:spPr>
          <a:xfrm>
            <a:off x="7548480" y="127007"/>
            <a:ext cx="1463649" cy="346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 Template 1">
  <p:cSld name="2020 LI_Title and Content_1_1_1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idx="12" type="sldNum"/>
          </p:nvPr>
        </p:nvSpPr>
        <p:spPr>
          <a:xfrm>
            <a:off x="9193541" y="4838318"/>
            <a:ext cx="0" cy="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" name="Google Shape;2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6"/>
          <p:cNvPicPr preferRelativeResize="0"/>
          <p:nvPr/>
        </p:nvPicPr>
        <p:blipFill rotWithShape="1">
          <a:blip r:embed="rId3">
            <a:alphaModFix/>
          </a:blip>
          <a:srcRect b="38380" l="0" r="0" t="37945"/>
          <a:stretch/>
        </p:blipFill>
        <p:spPr>
          <a:xfrm>
            <a:off x="7548480" y="127007"/>
            <a:ext cx="1463649" cy="346527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6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Tahoma"/>
              <a:buNone/>
              <a:defRPr b="1" i="0" sz="21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ahoma"/>
              <a:buNone/>
              <a:defRPr b="0" i="0" sz="21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cxnSp>
        <p:nvCxnSpPr>
          <p:cNvPr id="27" name="Google Shape;27;p6"/>
          <p:cNvCxnSpPr/>
          <p:nvPr/>
        </p:nvCxnSpPr>
        <p:spPr>
          <a:xfrm>
            <a:off x="0" y="640900"/>
            <a:ext cx="1563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med" w="med" type="diamon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-you Slide 1">
  <p:cSld name="TITLE_AND_TWO_COLUMNS_2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0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0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7"/>
          <p:cNvPicPr preferRelativeResize="0"/>
          <p:nvPr/>
        </p:nvPicPr>
        <p:blipFill rotWithShape="1">
          <a:blip r:embed="rId4">
            <a:alphaModFix/>
          </a:blip>
          <a:srcRect b="38380" l="0" r="0" t="37945"/>
          <a:stretch/>
        </p:blipFill>
        <p:spPr>
          <a:xfrm>
            <a:off x="7548480" y="127007"/>
            <a:ext cx="1463649" cy="346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with Black logo 1 1 1 1 1 1 1 2 1 2 1 1 2 1">
  <p:cSld name="CUSTOM_6_1_1_1_1_1_1_1_2_1_2_1_1_2_1">
    <p:bg>
      <p:bgPr>
        <a:noFill/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" name="Google Shape;3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623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9"/>
          <p:cNvPicPr preferRelativeResize="0"/>
          <p:nvPr/>
        </p:nvPicPr>
        <p:blipFill rotWithShape="1">
          <a:blip r:embed="rId3">
            <a:alphaModFix/>
          </a:blip>
          <a:srcRect b="38380" l="0" r="0" t="37945"/>
          <a:stretch/>
        </p:blipFill>
        <p:spPr>
          <a:xfrm>
            <a:off x="7548480" y="127007"/>
            <a:ext cx="1463649" cy="346527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/>
          <p:nvPr>
            <p:ph type="ctrTitle"/>
          </p:nvPr>
        </p:nvSpPr>
        <p:spPr>
          <a:xfrm>
            <a:off x="1178400" y="2310825"/>
            <a:ext cx="67872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83F66"/>
              </a:buClr>
              <a:buSzPts val="3200"/>
              <a:buFont typeface="Century Gothic"/>
              <a:buNone/>
              <a:defRPr b="1" i="0" sz="3200" u="none" cap="none" strike="noStrike">
                <a:solidFill>
                  <a:srgbClr val="183F6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ahoma"/>
              <a:buNone/>
              <a:defRPr b="0" i="0" sz="30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Logo, Footer &amp; Body 1">
  <p:cSld name="TITLE_AND_TWO_COLUMNS_1_3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9193541" y="4838318"/>
            <a:ext cx="0" cy="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44">
          <p15:clr>
            <a:srgbClr val="F26B43"/>
          </p15:clr>
        </p15:guide>
        <p15:guide id="2" pos="5628">
          <p15:clr>
            <a:srgbClr val="F26B43"/>
          </p15:clr>
        </p15:guide>
        <p15:guide id="3" pos="1864">
          <p15:clr>
            <a:srgbClr val="F26B43"/>
          </p15:clr>
        </p15:guide>
        <p15:guide id="4" pos="2880">
          <p15:clr>
            <a:srgbClr val="F26B43"/>
          </p15:clr>
        </p15:guide>
        <p15:guide id="5" pos="3736">
          <p15:clr>
            <a:srgbClr val="F26B43"/>
          </p15:clr>
        </p15:guide>
        <p15:guide id="6" pos="3896">
          <p15:clr>
            <a:srgbClr val="F26B43"/>
          </p15:clr>
        </p15:guide>
        <p15:guide id="7" orient="horz" pos="468">
          <p15:clr>
            <a:srgbClr val="F26B43"/>
          </p15:clr>
        </p15:guide>
        <p15:guide id="8" orient="horz" pos="2936">
          <p15:clr>
            <a:srgbClr val="F26B43"/>
          </p15:clr>
        </p15:guide>
        <p15:guide id="9" orient="horz" pos="1638">
          <p15:clr>
            <a:srgbClr val="F26B43"/>
          </p15:clr>
        </p15:guide>
        <p15:guide id="10" orient="horz" pos="1764">
          <p15:clr>
            <a:srgbClr val="F26B43"/>
          </p15:clr>
        </p15:guide>
        <p15:guide id="11" pos="200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10" Type="http://schemas.openxmlformats.org/officeDocument/2006/relationships/image" Target="../media/image8.png"/><Relationship Id="rId9" Type="http://schemas.openxmlformats.org/officeDocument/2006/relationships/image" Target="../media/image14.png"/><Relationship Id="rId5" Type="http://schemas.openxmlformats.org/officeDocument/2006/relationships/image" Target="../media/image10.png"/><Relationship Id="rId6" Type="http://schemas.openxmlformats.org/officeDocument/2006/relationships/image" Target="../media/image15.png"/><Relationship Id="rId7" Type="http://schemas.openxmlformats.org/officeDocument/2006/relationships/image" Target="../media/image13.png"/><Relationship Id="rId8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type="ctrTitle"/>
          </p:nvPr>
        </p:nvSpPr>
        <p:spPr>
          <a:xfrm>
            <a:off x="556525" y="2491850"/>
            <a:ext cx="67872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Advance Java</a:t>
            </a:r>
            <a:endParaRPr/>
          </a:p>
        </p:txBody>
      </p:sp>
      <p:pic>
        <p:nvPicPr>
          <p:cNvPr id="45" name="Google Shape;45;p11"/>
          <p:cNvPicPr preferRelativeResize="0"/>
          <p:nvPr/>
        </p:nvPicPr>
        <p:blipFill rotWithShape="1">
          <a:blip r:embed="rId3">
            <a:alphaModFix/>
          </a:blip>
          <a:srcRect b="0" l="0" r="44858" t="0"/>
          <a:stretch/>
        </p:blipFill>
        <p:spPr>
          <a:xfrm>
            <a:off x="6141446" y="166727"/>
            <a:ext cx="491889" cy="516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9647" y="267041"/>
            <a:ext cx="1031154" cy="315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11"/>
          <p:cNvPicPr preferRelativeResize="0"/>
          <p:nvPr/>
        </p:nvPicPr>
        <p:blipFill rotWithShape="1">
          <a:blip r:embed="rId5">
            <a:alphaModFix/>
          </a:blip>
          <a:srcRect b="31347" l="13737" r="14489" t="30974"/>
          <a:stretch/>
        </p:blipFill>
        <p:spPr>
          <a:xfrm>
            <a:off x="6740916" y="302133"/>
            <a:ext cx="1031151" cy="2457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oogle Shape;48;p11"/>
          <p:cNvGrpSpPr/>
          <p:nvPr/>
        </p:nvGrpSpPr>
        <p:grpSpPr>
          <a:xfrm>
            <a:off x="3433374" y="4727449"/>
            <a:ext cx="5477414" cy="197700"/>
            <a:chOff x="3433374" y="4727449"/>
            <a:chExt cx="5477414" cy="197700"/>
          </a:xfrm>
        </p:grpSpPr>
        <p:sp>
          <p:nvSpPr>
            <p:cNvPr id="49" name="Google Shape;49;p11"/>
            <p:cNvSpPr txBox="1"/>
            <p:nvPr/>
          </p:nvSpPr>
          <p:spPr>
            <a:xfrm>
              <a:off x="3433374" y="4727449"/>
              <a:ext cx="1227900" cy="1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575" lIns="0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1" i="0" lang="en" sz="800" u="none" cap="none" strike="noStrike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Proudly recognized by</a:t>
              </a:r>
              <a:endParaRPr b="1" i="0" sz="8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cxnSp>
          <p:nvCxnSpPr>
            <p:cNvPr id="50" name="Google Shape;50;p11"/>
            <p:cNvCxnSpPr/>
            <p:nvPr/>
          </p:nvCxnSpPr>
          <p:spPr>
            <a:xfrm>
              <a:off x="4631412" y="4826299"/>
              <a:ext cx="282300" cy="0"/>
            </a:xfrm>
            <a:prstGeom prst="straightConnector1">
              <a:avLst/>
            </a:prstGeom>
            <a:noFill/>
            <a:ln cap="flat" cmpd="sng" w="9525">
              <a:solidFill>
                <a:srgbClr val="D64693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51" name="Google Shape;51;p11"/>
            <p:cNvCxnSpPr/>
            <p:nvPr/>
          </p:nvCxnSpPr>
          <p:spPr>
            <a:xfrm>
              <a:off x="5345857" y="4751899"/>
              <a:ext cx="0" cy="14880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dot"/>
              <a:round/>
              <a:headEnd len="sm" w="sm" type="none"/>
              <a:tailEnd len="sm" w="sm" type="none"/>
            </a:ln>
          </p:spPr>
        </p:cxnSp>
        <p:cxnSp>
          <p:nvCxnSpPr>
            <p:cNvPr id="52" name="Google Shape;52;p11"/>
            <p:cNvCxnSpPr/>
            <p:nvPr/>
          </p:nvCxnSpPr>
          <p:spPr>
            <a:xfrm>
              <a:off x="6029754" y="4751899"/>
              <a:ext cx="0" cy="14880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dot"/>
              <a:round/>
              <a:headEnd len="sm" w="sm" type="none"/>
              <a:tailEnd len="sm" w="sm" type="none"/>
            </a:ln>
          </p:spPr>
        </p:cxnSp>
        <p:pic>
          <p:nvPicPr>
            <p:cNvPr id="53" name="Google Shape;53;p11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440706" y="4751946"/>
              <a:ext cx="490692" cy="1487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" name="Google Shape;54;p11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027578" y="4732311"/>
              <a:ext cx="182546" cy="1879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5;p11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7257426" y="4758380"/>
              <a:ext cx="590648" cy="13583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6" name="Google Shape;56;p11"/>
            <p:cNvCxnSpPr/>
            <p:nvPr/>
          </p:nvCxnSpPr>
          <p:spPr>
            <a:xfrm>
              <a:off x="7132075" y="4751899"/>
              <a:ext cx="0" cy="14880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dot"/>
              <a:round/>
              <a:headEnd len="sm" w="sm" type="none"/>
              <a:tailEnd len="sm" w="sm" type="none"/>
            </a:ln>
          </p:spPr>
        </p:cxnSp>
        <p:pic>
          <p:nvPicPr>
            <p:cNvPr id="57" name="Google Shape;57;p11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8050490" y="4751948"/>
              <a:ext cx="860298" cy="1487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8" name="Google Shape;58;p11"/>
            <p:cNvCxnSpPr/>
            <p:nvPr/>
          </p:nvCxnSpPr>
          <p:spPr>
            <a:xfrm>
              <a:off x="7956968" y="4751899"/>
              <a:ext cx="0" cy="14880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dot"/>
              <a:round/>
              <a:headEnd len="sm" w="sm" type="none"/>
              <a:tailEnd len="sm" w="sm" type="none"/>
            </a:ln>
          </p:spPr>
        </p:cxnSp>
        <p:pic>
          <p:nvPicPr>
            <p:cNvPr id="59" name="Google Shape;59;p11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6110048" y="4743760"/>
              <a:ext cx="941727" cy="16507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 Thread Pools (Executors Framework)</a:t>
            </a:r>
            <a:endParaRPr/>
          </a:p>
        </p:txBody>
      </p:sp>
      <p:sp>
        <p:nvSpPr>
          <p:cNvPr id="117" name="Google Shape;117;p20"/>
          <p:cNvSpPr txBox="1"/>
          <p:nvPr/>
        </p:nvSpPr>
        <p:spPr>
          <a:xfrm>
            <a:off x="57975" y="794700"/>
            <a:ext cx="3620400" cy="4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Why thread pools?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Avoid creating threads repeatedly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Improve performance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Manage concurrency efficiently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Types of executors: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newFixedThreadPool(int size)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newCachedThreadPool()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newSingleThreadExecutor()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ScheduledExecutorService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3429000" y="794700"/>
            <a:ext cx="54021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ScheduledExecutorService executorService =</a:t>
            </a:r>
            <a:endParaRPr b="1"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Executors.newSingleThreadScheduledExecutor();</a:t>
            </a:r>
            <a:endParaRPr b="1"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executorService.scheduleWithFixedDelay(</a:t>
            </a:r>
            <a:endParaRPr b="1"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() -&gt; { /* task */ },</a:t>
            </a:r>
            <a:endParaRPr b="1"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1,</a:t>
            </a:r>
            <a:endParaRPr b="1"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10,</a:t>
            </a:r>
            <a:endParaRPr b="1"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TimeUnit.SECONDS</a:t>
            </a:r>
            <a:endParaRPr b="1"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);</a:t>
            </a:r>
            <a:endParaRPr b="1"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Callable &amp; Future</a:t>
            </a:r>
            <a:endParaRPr/>
          </a:p>
        </p:txBody>
      </p:sp>
      <p:sp>
        <p:nvSpPr>
          <p:cNvPr id="124" name="Google Shape;124;p21"/>
          <p:cNvSpPr txBox="1"/>
          <p:nvPr/>
        </p:nvSpPr>
        <p:spPr>
          <a:xfrm>
            <a:off x="264425" y="1032275"/>
            <a:ext cx="8548200" cy="400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300">
                <a:solidFill>
                  <a:schemeClr val="dk1"/>
                </a:solidFill>
              </a:rPr>
              <a:t>Callable &amp; Future</a:t>
            </a:r>
            <a:endParaRPr b="1"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Callable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Like Runnable but returns a value.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Future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Used to get results or check status.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88038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CompletableFuture</a:t>
            </a:r>
            <a:endParaRPr/>
          </a:p>
        </p:txBody>
      </p:sp>
      <p:sp>
        <p:nvSpPr>
          <p:cNvPr id="130" name="Google Shape;130;p22"/>
          <p:cNvSpPr txBox="1"/>
          <p:nvPr/>
        </p:nvSpPr>
        <p:spPr>
          <a:xfrm>
            <a:off x="228600" y="894525"/>
            <a:ext cx="5831700" cy="18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Methods: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thenApply()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thenRun()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allOf()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8 Concepts</a:t>
            </a:r>
            <a:endParaRPr/>
          </a:p>
        </p:txBody>
      </p:sp>
      <p:sp>
        <p:nvSpPr>
          <p:cNvPr id="136" name="Google Shape;136;p23"/>
          <p:cNvSpPr txBox="1"/>
          <p:nvPr/>
        </p:nvSpPr>
        <p:spPr>
          <a:xfrm>
            <a:off x="3147400" y="1598550"/>
            <a:ext cx="2634000" cy="13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7 VS JAVA 8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Streams</a:t>
            </a:r>
            <a:endParaRPr/>
          </a:p>
        </p:txBody>
      </p:sp>
      <p:sp>
        <p:nvSpPr>
          <p:cNvPr id="142" name="Google Shape;142;p24"/>
          <p:cNvSpPr txBox="1"/>
          <p:nvPr/>
        </p:nvSpPr>
        <p:spPr>
          <a:xfrm>
            <a:off x="0" y="863700"/>
            <a:ext cx="5242800" cy="42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What is a Stream?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A Stream is a sequence of elements that supports functional-style operations.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Why Streams?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Easy and readable data processing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Reduces boilerplate code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Supports operations like </a:t>
            </a:r>
            <a:r>
              <a:rPr i="1" lang="en" sz="1100">
                <a:solidFill>
                  <a:schemeClr val="dk1"/>
                </a:solidFill>
              </a:rPr>
              <a:t>filter, map, reduce, sorted, collect</a:t>
            </a:r>
            <a:br>
              <a:rPr i="1" lang="en" sz="1100">
                <a:solidFill>
                  <a:schemeClr val="dk1"/>
                </a:solidFill>
              </a:rPr>
            </a:br>
            <a:endParaRPr i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Key points: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Does not store data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Supports lazy evaluation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Can be parallelized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Works with collections and arrays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  <p:sp>
        <p:nvSpPr>
          <p:cNvPr id="143" name="Google Shape;143;p24"/>
          <p:cNvSpPr txBox="1"/>
          <p:nvPr/>
        </p:nvSpPr>
        <p:spPr>
          <a:xfrm>
            <a:off x="5474800" y="863700"/>
            <a:ext cx="3000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List&lt;Integer&gt; nums = Arrays.asList(1,2,3,4);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nums.stream().filter(n -&gt; n%2==0).forEach(System.out::println);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Lambda and Functional Interface</a:t>
            </a:r>
            <a:endParaRPr/>
          </a:p>
        </p:txBody>
      </p:sp>
      <p:sp>
        <p:nvSpPr>
          <p:cNvPr id="149" name="Google Shape;149;p25"/>
          <p:cNvSpPr txBox="1"/>
          <p:nvPr/>
        </p:nvSpPr>
        <p:spPr>
          <a:xfrm>
            <a:off x="41425" y="911075"/>
            <a:ext cx="5623800" cy="3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Definition: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An interface with exactly </a:t>
            </a:r>
            <a:r>
              <a:rPr b="1" lang="en" sz="1100">
                <a:solidFill>
                  <a:schemeClr val="dk1"/>
                </a:solidFill>
              </a:rPr>
              <a:t>one abstract method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Why important?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Java 8 features like </a:t>
            </a:r>
            <a:r>
              <a:rPr b="1" lang="en" sz="1100">
                <a:solidFill>
                  <a:schemeClr val="dk1"/>
                </a:solidFill>
              </a:rPr>
              <a:t>Lambdas</a:t>
            </a:r>
            <a:r>
              <a:rPr lang="en" sz="1100">
                <a:solidFill>
                  <a:schemeClr val="dk1"/>
                </a:solidFill>
              </a:rPr>
              <a:t> and </a:t>
            </a:r>
            <a:r>
              <a:rPr b="1" lang="en" sz="1100">
                <a:solidFill>
                  <a:schemeClr val="dk1"/>
                </a:solidFill>
              </a:rPr>
              <a:t>Streams</a:t>
            </a:r>
            <a:r>
              <a:rPr lang="en" sz="1100">
                <a:solidFill>
                  <a:schemeClr val="dk1"/>
                </a:solidFill>
              </a:rPr>
              <a:t> rely on them.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Examples: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Runnable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Callable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Comparator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Function&lt;T,R&gt;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Predicate&lt;T&gt;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Consumer&lt;T&gt;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6126925" y="911075"/>
            <a:ext cx="2403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@FunctionalInterface</a:t>
            </a:r>
            <a:endParaRPr i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interface MyFunc {</a:t>
            </a:r>
            <a:endParaRPr i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    void doWork();</a:t>
            </a:r>
            <a:endParaRPr i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}</a:t>
            </a:r>
            <a:endParaRPr i="1"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Lambda Expressions</a:t>
            </a:r>
            <a:endParaRPr/>
          </a:p>
        </p:txBody>
      </p:sp>
      <p:sp>
        <p:nvSpPr>
          <p:cNvPr id="156" name="Google Shape;156;p26"/>
          <p:cNvSpPr txBox="1"/>
          <p:nvPr/>
        </p:nvSpPr>
        <p:spPr>
          <a:xfrm>
            <a:off x="264425" y="1143000"/>
            <a:ext cx="4730100" cy="20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What is a Lambda?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A short block of code that can be passed around as a function.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Why use it?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Cleaner code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Easier functional programming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Removes unnecessary classes and verbosity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57" name="Google Shape;157;p26"/>
          <p:cNvSpPr txBox="1"/>
          <p:nvPr/>
        </p:nvSpPr>
        <p:spPr>
          <a:xfrm>
            <a:off x="5623900" y="11430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(parameters) -&gt; expression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(parameters) -&gt; { statements 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6"/>
          <p:cNvSpPr txBox="1"/>
          <p:nvPr/>
        </p:nvSpPr>
        <p:spPr>
          <a:xfrm>
            <a:off x="5673575" y="2029225"/>
            <a:ext cx="3000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Runnable r = () -&gt; System.out.println("Running");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Comparator&lt;Integer&gt; c = (a, b) -&gt; a - b;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</a:t>
            </a:r>
            <a:endParaRPr/>
          </a:p>
        </p:txBody>
      </p:sp>
      <p:sp>
        <p:nvSpPr>
          <p:cNvPr id="164" name="Google Shape;164;p27"/>
          <p:cNvSpPr txBox="1"/>
          <p:nvPr/>
        </p:nvSpPr>
        <p:spPr>
          <a:xfrm>
            <a:off x="339575" y="1051875"/>
            <a:ext cx="61044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Purpose: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Avoid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NullPointerException</a:t>
            </a:r>
            <a:r>
              <a:rPr lang="en" sz="1100">
                <a:solidFill>
                  <a:schemeClr val="dk1"/>
                </a:solidFill>
              </a:rPr>
              <a:t> and write safer code.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What is Optional?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A container object that may or may not contain a value.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Common methods: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isPresent()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get()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orElse(value)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map()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flatMap()</a:t>
            </a:r>
            <a:b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5" name="Google Shape;165;p27"/>
          <p:cNvSpPr txBox="1"/>
          <p:nvPr/>
        </p:nvSpPr>
        <p:spPr>
          <a:xfrm>
            <a:off x="5748125" y="1051875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Optional&lt;String&gt; name = Optional.ofNullable(null);</a:t>
            </a:r>
            <a:endParaRPr i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System.out.println(name.orElse("No Name"));</a:t>
            </a:r>
            <a:endParaRPr i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/>
              <a:t>Assignment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8"/>
          <p:cNvSpPr txBox="1"/>
          <p:nvPr/>
        </p:nvSpPr>
        <p:spPr>
          <a:xfrm>
            <a:off x="704025" y="1068450"/>
            <a:ext cx="6858000" cy="3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Concurrency</a:t>
            </a:r>
            <a:br>
              <a:rPr b="1" lang="en" sz="1300">
                <a:solidFill>
                  <a:schemeClr val="dk1"/>
                </a:solidFill>
              </a:rPr>
            </a:br>
            <a:br>
              <a:rPr b="1" lang="en" sz="1300">
                <a:solidFill>
                  <a:schemeClr val="dk1"/>
                </a:solidFill>
              </a:rPr>
            </a:br>
            <a:r>
              <a:rPr b="1" lang="en" sz="1300">
                <a:solidFill>
                  <a:schemeClr val="dk1"/>
                </a:solidFill>
              </a:rPr>
              <a:t>Goal</a:t>
            </a:r>
            <a:br>
              <a:rPr b="1" lang="en" sz="13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Implement </a:t>
            </a:r>
            <a:r>
              <a:rPr b="1" lang="en" sz="1100">
                <a:solidFill>
                  <a:schemeClr val="dk1"/>
                </a:solidFill>
              </a:rPr>
              <a:t>Producer</a:t>
            </a:r>
            <a:r>
              <a:rPr lang="en" sz="1100">
                <a:solidFill>
                  <a:schemeClr val="dk1"/>
                </a:solidFill>
              </a:rPr>
              <a:t> and </a:t>
            </a:r>
            <a:r>
              <a:rPr b="1" lang="en" sz="1100">
                <a:solidFill>
                  <a:schemeClr val="dk1"/>
                </a:solidFill>
              </a:rPr>
              <a:t>Consumer</a:t>
            </a:r>
            <a:r>
              <a:rPr lang="en" sz="1100">
                <a:solidFill>
                  <a:schemeClr val="dk1"/>
                </a:solidFill>
              </a:rPr>
              <a:t> threads that work together using a </a:t>
            </a:r>
            <a:r>
              <a:rPr b="1" lang="en" sz="1100">
                <a:solidFill>
                  <a:schemeClr val="dk1"/>
                </a:solidFill>
              </a:rPr>
              <a:t>shared buffer</a:t>
            </a:r>
            <a:r>
              <a:rPr lang="en" sz="1100">
                <a:solidFill>
                  <a:schemeClr val="dk1"/>
                </a:solidFill>
              </a:rPr>
              <a:t>.</a:t>
            </a:r>
            <a:br>
              <a:rPr lang="en" sz="1100">
                <a:solidFill>
                  <a:schemeClr val="dk1"/>
                </a:solidFill>
              </a:rPr>
            </a:br>
            <a:br>
              <a:rPr lang="en" sz="1100">
                <a:solidFill>
                  <a:schemeClr val="dk1"/>
                </a:solidFill>
              </a:rPr>
            </a:br>
            <a:r>
              <a:rPr b="1" lang="en" sz="1700">
                <a:solidFill>
                  <a:schemeClr val="dk1"/>
                </a:solidFill>
              </a:rPr>
              <a:t>Requirements</a:t>
            </a:r>
            <a:endParaRPr b="1" sz="17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Producer generates numbers </a:t>
            </a:r>
            <a:r>
              <a:rPr b="1" lang="en" sz="1100">
                <a:solidFill>
                  <a:schemeClr val="dk1"/>
                </a:solidFill>
              </a:rPr>
              <a:t>1 to 50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Consumer reads and prints the numbers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Shared buffer size = </a:t>
            </a:r>
            <a:r>
              <a:rPr b="1" lang="en" sz="1100">
                <a:solidFill>
                  <a:schemeClr val="dk1"/>
                </a:solidFill>
              </a:rPr>
              <a:t>5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Producer waits if buffer is full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Consumer waits if buffer is empty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wait()</a:t>
            </a:r>
            <a:r>
              <a:rPr lang="en" sz="1100">
                <a:solidFill>
                  <a:schemeClr val="dk1"/>
                </a:solidFill>
              </a:rPr>
              <a:t> &amp;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notify()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Assignment</a:t>
            </a:r>
            <a:endParaRPr/>
          </a:p>
        </p:txBody>
      </p:sp>
      <p:sp>
        <p:nvSpPr>
          <p:cNvPr id="177" name="Google Shape;177;p29"/>
          <p:cNvSpPr txBox="1"/>
          <p:nvPr/>
        </p:nvSpPr>
        <p:spPr>
          <a:xfrm>
            <a:off x="35825" y="742950"/>
            <a:ext cx="8548200" cy="4371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JAVA 8</a:t>
            </a:r>
            <a:br>
              <a:rPr b="1"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chemeClr val="dk1"/>
                </a:solidFill>
              </a:rPr>
              <a:t>	Given a list:</a:t>
            </a:r>
            <a:br>
              <a:rPr b="1"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chemeClr val="dk1"/>
                </a:solidFill>
              </a:rPr>
              <a:t>	</a:t>
            </a:r>
            <a:r>
              <a:rPr lang="en" sz="1100">
                <a:solidFill>
                  <a:schemeClr val="dk1"/>
                </a:solidFill>
              </a:rPr>
              <a:t>List&lt;Integer&gt; nums = Arrays.asList(3, 10, 15, 8, 21, 14, 7);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	</a:t>
            </a:r>
            <a:r>
              <a:rPr b="1" lang="en" sz="1100">
                <a:solidFill>
                  <a:schemeClr val="dk1"/>
                </a:solidFill>
              </a:rPr>
              <a:t>Task</a:t>
            </a:r>
            <a:br>
              <a:rPr b="1"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chemeClr val="dk1"/>
                </a:solidFill>
              </a:rPr>
              <a:t>	</a:t>
            </a:r>
            <a:r>
              <a:rPr b="1" lang="en" sz="1100">
                <a:solidFill>
                  <a:schemeClr val="dk1"/>
                </a:solidFill>
              </a:rPr>
              <a:t>Functional Interface</a:t>
            </a:r>
            <a:br>
              <a:rPr b="1"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chemeClr val="dk1"/>
                </a:solidFill>
              </a:rPr>
              <a:t>		</a:t>
            </a:r>
            <a:r>
              <a:rPr lang="en" sz="1100">
                <a:solidFill>
                  <a:schemeClr val="dk1"/>
                </a:solidFill>
              </a:rPr>
              <a:t>Create a functional interface: </a:t>
            </a:r>
            <a:r>
              <a:rPr lang="en" sz="1100">
                <a:solidFill>
                  <a:srgbClr val="188038"/>
                </a:solidFill>
              </a:rPr>
              <a:t>NumberRule</a:t>
            </a:r>
            <a:r>
              <a:rPr lang="en" sz="1100">
                <a:solidFill>
                  <a:schemeClr val="dk1"/>
                </a:solidFill>
              </a:rPr>
              <a:t> with method: boolean apply(int n);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	</a:t>
            </a:r>
            <a:r>
              <a:rPr b="1" lang="en" sz="1100">
                <a:solidFill>
                  <a:schemeClr val="dk1"/>
                </a:solidFill>
              </a:rPr>
              <a:t>Lambda</a:t>
            </a:r>
            <a:br>
              <a:rPr b="1"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chemeClr val="dk1"/>
                </a:solidFill>
              </a:rPr>
              <a:t>		Define two rules using lambda: </a:t>
            </a:r>
            <a:r>
              <a:rPr lang="en" sz="1100">
                <a:solidFill>
                  <a:srgbClr val="188038"/>
                </a:solidFill>
              </a:rPr>
              <a:t>isEven</a:t>
            </a:r>
            <a:r>
              <a:rPr lang="en" sz="1100">
                <a:solidFill>
                  <a:schemeClr val="dk1"/>
                </a:solidFill>
              </a:rPr>
              <a:t> → returns true if number is even, 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						       </a:t>
            </a:r>
            <a:r>
              <a:rPr lang="en" sz="1100">
                <a:solidFill>
                  <a:srgbClr val="188038"/>
                </a:solidFill>
              </a:rPr>
              <a:t>isPrime</a:t>
            </a:r>
            <a:r>
              <a:rPr lang="en" sz="1100">
                <a:solidFill>
                  <a:schemeClr val="dk1"/>
                </a:solidFill>
              </a:rPr>
              <a:t> → returns true if number is prime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	</a:t>
            </a:r>
            <a:r>
              <a:rPr b="1" lang="en" sz="1100">
                <a:solidFill>
                  <a:schemeClr val="dk1"/>
                </a:solidFill>
              </a:rPr>
              <a:t>Stream Operations</a:t>
            </a:r>
            <a:br>
              <a:rPr b="1"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chemeClr val="dk1"/>
                </a:solidFill>
              </a:rPr>
              <a:t>		</a:t>
            </a:r>
            <a:r>
              <a:rPr lang="en" sz="1100">
                <a:solidFill>
                  <a:schemeClr val="dk1"/>
                </a:solidFill>
              </a:rPr>
              <a:t>Using streams and your lambda rules: 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		Filter </a:t>
            </a:r>
            <a:r>
              <a:rPr b="1" lang="en" sz="1100">
                <a:solidFill>
                  <a:schemeClr val="dk1"/>
                </a:solidFill>
              </a:rPr>
              <a:t>numbers that are both even AND prime , </a:t>
            </a:r>
            <a:r>
              <a:rPr lang="en" sz="1100">
                <a:solidFill>
                  <a:schemeClr val="dk1"/>
                </a:solidFill>
              </a:rPr>
              <a:t>Square each filtered number,Collect results into a list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	</a:t>
            </a:r>
            <a:r>
              <a:rPr b="1" lang="en" sz="1100">
                <a:solidFill>
                  <a:schemeClr val="dk1"/>
                </a:solidFill>
              </a:rPr>
              <a:t>Optional</a:t>
            </a:r>
            <a:br>
              <a:rPr b="1"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chemeClr val="dk1"/>
                </a:solidFill>
              </a:rPr>
              <a:t>		</a:t>
            </a:r>
            <a:r>
              <a:rPr lang="en" sz="1100">
                <a:solidFill>
                  <a:schemeClr val="dk1"/>
                </a:solidFill>
              </a:rPr>
              <a:t>Get the </a:t>
            </a:r>
            <a:r>
              <a:rPr b="1" lang="en" sz="1100">
                <a:solidFill>
                  <a:schemeClr val="dk1"/>
                </a:solidFill>
              </a:rPr>
              <a:t>first squared number</a:t>
            </a:r>
            <a:r>
              <a:rPr lang="en" sz="1100">
                <a:solidFill>
                  <a:schemeClr val="dk1"/>
                </a:solidFill>
              </a:rPr>
              <a:t> from the result list using Optional, 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		Print the value if present,Else print: </a:t>
            </a:r>
            <a:r>
              <a:rPr lang="en" sz="1100">
                <a:solidFill>
                  <a:srgbClr val="188038"/>
                </a:solidFill>
              </a:rPr>
              <a:t>"No matching number found"</a:t>
            </a:r>
            <a:endParaRPr sz="11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/>
        </p:nvSpPr>
        <p:spPr>
          <a:xfrm>
            <a:off x="557775" y="2257500"/>
            <a:ext cx="23664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231F2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Agenda</a:t>
            </a:r>
            <a:endParaRPr b="1" i="0" sz="40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" name="Google Shape;65;p12"/>
          <p:cNvSpPr txBox="1"/>
          <p:nvPr/>
        </p:nvSpPr>
        <p:spPr>
          <a:xfrm>
            <a:off x="3105975" y="856200"/>
            <a:ext cx="4774800" cy="3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entury Gothic"/>
                <a:ea typeface="Century Gothic"/>
                <a:cs typeface="Century Gothic"/>
                <a:sym typeface="Century Gothic"/>
              </a:rPr>
              <a:t>Multi-threading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entury Gothic"/>
              <a:buAutoNum type="alphaLcPeriod"/>
            </a:pP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Introduction to Concurrency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AutoNum type="alphaLcPeriod"/>
            </a:pP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Key Terms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entury Gothic"/>
              <a:buAutoNum type="alphaLcPeriod"/>
            </a:pPr>
            <a:r>
              <a:rPr lang="en" sz="1200">
                <a:latin typeface="Century Gothic"/>
                <a:ea typeface="Century Gothic"/>
                <a:cs typeface="Century Gothic"/>
                <a:sym typeface="Century Gothic"/>
              </a:rPr>
              <a:t>Thread Life Cycle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entury Gothic"/>
              <a:buAutoNum type="alphaLcPeriod"/>
            </a:pPr>
            <a:r>
              <a:rPr lang="en" sz="1200">
                <a:latin typeface="Century Gothic"/>
                <a:ea typeface="Century Gothic"/>
                <a:cs typeface="Century Gothic"/>
                <a:sym typeface="Century Gothic"/>
              </a:rPr>
              <a:t>Java Thread Basics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entury Gothic"/>
              <a:buAutoNum type="alphaLcPeriod"/>
            </a:pPr>
            <a:r>
              <a:rPr lang="en" sz="1200">
                <a:latin typeface="Century Gothic"/>
                <a:ea typeface="Century Gothic"/>
                <a:cs typeface="Century Gothic"/>
                <a:sym typeface="Century Gothic"/>
              </a:rPr>
              <a:t>Thread Methods &amp; Keywords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entury Gothic"/>
              <a:buAutoNum type="alphaLcPeriod"/>
            </a:pPr>
            <a:r>
              <a:rPr lang="en" sz="1200">
                <a:latin typeface="Century Gothic"/>
                <a:ea typeface="Century Gothic"/>
                <a:cs typeface="Century Gothic"/>
                <a:sym typeface="Century Gothic"/>
              </a:rPr>
              <a:t>Thread Safety Problems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AutoNum type="alphaLcPeriod"/>
            </a:pP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Thread Pools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AutoNum type="alphaLcPeriod"/>
            </a:pP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Callable &amp; Future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entury Gothic"/>
              <a:buAutoNum type="alphaLcPeriod"/>
            </a:pP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CompletableFuture</a:t>
            </a:r>
            <a:endParaRPr sz="1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/>
        </p:nvSpPr>
        <p:spPr>
          <a:xfrm>
            <a:off x="557775" y="2257500"/>
            <a:ext cx="3464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231F2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</a:t>
            </a:r>
            <a:endParaRPr b="1" i="0" sz="40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/>
        </p:nvSpPr>
        <p:spPr>
          <a:xfrm>
            <a:off x="557775" y="2257500"/>
            <a:ext cx="23664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rgbClr val="231F2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Agenda</a:t>
            </a:r>
            <a:endParaRPr b="1" i="0" sz="40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" name="Google Shape;71;p13"/>
          <p:cNvSpPr txBox="1"/>
          <p:nvPr/>
        </p:nvSpPr>
        <p:spPr>
          <a:xfrm>
            <a:off x="3130825" y="1999200"/>
            <a:ext cx="4774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entury Gothic"/>
                <a:ea typeface="Century Gothic"/>
                <a:cs typeface="Century Gothic"/>
                <a:sym typeface="Century Gothic"/>
              </a:rPr>
              <a:t>Java 8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entury Gothic"/>
              <a:buAutoNum type="alphaLcPeriod"/>
            </a:pPr>
            <a:r>
              <a:rPr lang="en" sz="1200">
                <a:latin typeface="Century Gothic"/>
                <a:ea typeface="Century Gothic"/>
                <a:cs typeface="Century Gothic"/>
                <a:sym typeface="Century Gothic"/>
              </a:rPr>
              <a:t>Streams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entury Gothic"/>
              <a:buAutoNum type="alphaLcPeriod"/>
            </a:pPr>
            <a:r>
              <a:rPr lang="en" sz="1200">
                <a:latin typeface="Century Gothic"/>
                <a:ea typeface="Century Gothic"/>
                <a:cs typeface="Century Gothic"/>
                <a:sym typeface="Century Gothic"/>
              </a:rPr>
              <a:t>Lambda and FUnctional Interface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048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entury Gothic"/>
              <a:buAutoNum type="alphaLcPeriod"/>
            </a:pPr>
            <a:r>
              <a:rPr lang="en" sz="1200">
                <a:latin typeface="Century Gothic"/>
                <a:ea typeface="Century Gothic"/>
                <a:cs typeface="Century Gothic"/>
                <a:sym typeface="Century Gothic"/>
              </a:rPr>
              <a:t>Additional Concepts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Introduction to Concurrency</a:t>
            </a:r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264425" y="888200"/>
            <a:ext cx="8548200" cy="400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Why concurrency?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Utilize multiple cores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Faster processing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Handling I/O waits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Keep application responsive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Terms</a:t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264425" y="795150"/>
            <a:ext cx="75951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Process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A program in execution. Contains resources like memory, files, CPU time.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Thread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Smallest schedulable unit of execution inside a process.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Task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Unit of work executed by a thread.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Context Switching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CPU switching between tasks/threads to give illusion of parallelism.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Multithreading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Executing multiple threads within the same process for better throughput.</a:t>
            </a:r>
            <a:br>
              <a:rPr lang="en" sz="1100">
                <a:solidFill>
                  <a:schemeClr val="dk1"/>
                </a:solidFill>
              </a:rPr>
            </a:br>
            <a:br>
              <a:rPr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chemeClr val="dk1"/>
                </a:solidFill>
              </a:rPr>
              <a:t>Multiprocessing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Multiple CPUs executing multiple processes in parallel.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Thread Life Cycle</a:t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0" y="819150"/>
            <a:ext cx="5334000" cy="398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Java Thread Basics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66275" y="2163650"/>
            <a:ext cx="3570300" cy="1546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class MyThread extends Thread</a:t>
            </a:r>
            <a:r>
              <a:rPr b="1" lang="en" sz="1100"/>
              <a:t> {</a:t>
            </a:r>
            <a:endParaRPr b="1" sz="1100"/>
          </a:p>
          <a:p>
            <a:pPr indent="4572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public void run() {</a:t>
            </a:r>
            <a:endParaRPr b="1" sz="1100"/>
          </a:p>
          <a:p>
            <a:pPr indent="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System.out.println("Thread running...");</a:t>
            </a:r>
            <a:endParaRPr b="1" sz="1100"/>
          </a:p>
          <a:p>
            <a:pPr indent="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    }</a:t>
            </a:r>
            <a:endParaRPr b="1" sz="1100"/>
          </a:p>
          <a:p>
            <a:pPr indent="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}</a:t>
            </a:r>
            <a:endParaRPr b="1" sz="11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new MyThread().start();</a:t>
            </a:r>
            <a:endParaRPr b="1" sz="1100"/>
          </a:p>
          <a:p>
            <a:pPr indent="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96" name="Google Shape;96;p17"/>
          <p:cNvSpPr txBox="1"/>
          <p:nvPr/>
        </p:nvSpPr>
        <p:spPr>
          <a:xfrm>
            <a:off x="5044150" y="1889300"/>
            <a:ext cx="39342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class MyRunnable implements Runnable {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    public void run() {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        System.out.println("Runnable running...");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    }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}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/>
              <a:t>new Thread(new MyRunnable()).start();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</p:txBody>
      </p:sp>
      <p:sp>
        <p:nvSpPr>
          <p:cNvPr id="97" name="Google Shape;97;p17"/>
          <p:cNvSpPr txBox="1"/>
          <p:nvPr/>
        </p:nvSpPr>
        <p:spPr>
          <a:xfrm>
            <a:off x="2286000" y="925175"/>
            <a:ext cx="2476500" cy="15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Creating a Thread</a:t>
            </a:r>
            <a:endParaRPr b="1"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Thread Methods &amp; Keywords</a:t>
            </a: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264425" y="1193000"/>
            <a:ext cx="3827100" cy="346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Thread Methods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sleep(milliseconds)</a:t>
            </a:r>
            <a:endParaRPr b="1"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Pause thread for a fixed time.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yield()</a:t>
            </a:r>
            <a:endParaRPr b="1"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Suggest scheduler to let other threads run.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join()</a:t>
            </a:r>
            <a:endParaRPr b="1"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Wait for a thread to finish.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interrupt()</a:t>
            </a:r>
            <a:endParaRPr b="1"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Interrupt a sleeping/waiting thread.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88038"/>
              </a:solidFill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4572000" y="1055675"/>
            <a:ext cx="3000000" cy="25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Inter-thread Communication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wait()</a:t>
            </a:r>
            <a:endParaRPr b="1"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Releases lock and waits.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notify()</a:t>
            </a:r>
            <a:endParaRPr b="1"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Wakes one waiting thread.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notifyAll()</a:t>
            </a:r>
            <a:endParaRPr b="1"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Wakes all waiting threads.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ctrTitle"/>
          </p:nvPr>
        </p:nvSpPr>
        <p:spPr>
          <a:xfrm>
            <a:off x="264425" y="208500"/>
            <a:ext cx="6858000" cy="357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Concepts</a:t>
            </a:r>
            <a:endParaRPr/>
          </a:p>
        </p:txBody>
      </p:sp>
      <p:sp>
        <p:nvSpPr>
          <p:cNvPr id="110" name="Google Shape;110;p19"/>
          <p:cNvSpPr txBox="1"/>
          <p:nvPr/>
        </p:nvSpPr>
        <p:spPr>
          <a:xfrm>
            <a:off x="228600" y="1126425"/>
            <a:ext cx="3000000" cy="21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1"/>
                </a:solidFill>
              </a:rPr>
              <a:t>Synchronized</a:t>
            </a:r>
            <a:endParaRPr b="1"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Ensures only one thread executes the critical section at a time.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Example: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synchronized (this) {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    counter++;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4919875" y="1126425"/>
            <a:ext cx="3000000" cy="18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1"/>
                </a:solidFill>
              </a:rPr>
              <a:t>Volatile Keyword</a:t>
            </a:r>
            <a:endParaRPr b="1" sz="2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Ensures visibility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No caching by threads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Does NOT ensure atomicity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in Master">
  <a:themeElements>
    <a:clrScheme name="TTN - Final1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8187F"/>
      </a:accent1>
      <a:accent2>
        <a:srgbClr val="314162"/>
      </a:accent2>
      <a:accent3>
        <a:srgbClr val="5A3794"/>
      </a:accent3>
      <a:accent4>
        <a:srgbClr val="0097A7"/>
      </a:accent4>
      <a:accent5>
        <a:srgbClr val="FFAB40"/>
      </a:accent5>
      <a:accent6>
        <a:srgbClr val="12A5DF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